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27"/>
  </p:notesMasterIdLst>
  <p:handoutMasterIdLst>
    <p:handoutMasterId r:id="rId28"/>
  </p:handoutMasterIdLst>
  <p:sldIdLst>
    <p:sldId id="603" r:id="rId8"/>
    <p:sldId id="2340" r:id="rId9"/>
    <p:sldId id="739" r:id="rId10"/>
    <p:sldId id="2367" r:id="rId11"/>
    <p:sldId id="2381" r:id="rId12"/>
    <p:sldId id="2371" r:id="rId13"/>
    <p:sldId id="2370" r:id="rId14"/>
    <p:sldId id="2372" r:id="rId15"/>
    <p:sldId id="2374" r:id="rId16"/>
    <p:sldId id="2375" r:id="rId17"/>
    <p:sldId id="2376" r:id="rId18"/>
    <p:sldId id="2377" r:id="rId19"/>
    <p:sldId id="2378" r:id="rId20"/>
    <p:sldId id="2373" r:id="rId21"/>
    <p:sldId id="2380" r:id="rId22"/>
    <p:sldId id="2379" r:id="rId23"/>
    <p:sldId id="2362" r:id="rId24"/>
    <p:sldId id="741" r:id="rId25"/>
    <p:sldId id="582" r:id="rId2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E0E0E0"/>
    <a:srgbClr val="221815"/>
    <a:srgbClr val="1D1D1A"/>
    <a:srgbClr val="91A2BF"/>
    <a:srgbClr val="66BA36"/>
    <a:srgbClr val="E4EBEA"/>
    <a:srgbClr val="C00000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12/1/23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12/1/23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0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432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3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81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1974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467180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github.com/chenzomi12/DeepLearningSystem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chenzomi12.github.io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81" r:id="rId9"/>
    <p:sldLayoutId id="2147483983" r:id="rId10"/>
    <p:sldLayoutId id="2147483984" r:id="rId11"/>
    <p:sldLayoutId id="2147483985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2023/12/1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  <p:sldLayoutId id="2147483986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1B0F90-5BB2-B14C-B80E-03C5582E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8972"/>
            <a:ext cx="12174701" cy="6956972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9308" y="5337619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30" y="5337619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6409952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6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-AI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集群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(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)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7" y="1962001"/>
            <a:ext cx="7124655" cy="337561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kern="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CheckPoint</a:t>
            </a:r>
            <a:endParaRPr lang="en-US" altLang="zh-CN" sz="9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  <a:p>
            <a:r>
              <a:rPr lang="zh-CN" altLang="en-US" sz="96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存储优化</a:t>
            </a:r>
            <a:endParaRPr lang="zh-CN" altLang="en-US" sz="115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25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3C325A2-4925-944A-97EE-C9FE2680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Disaster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Save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875972C-5FEC-2D40-B2BF-84B7CEFDD0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大模型因为模型参数量太大，需要切分到不同 </a:t>
            </a:r>
            <a:r>
              <a:rPr lang="en-US" altLang="zh-CN" dirty="0"/>
              <a:t>NPU</a:t>
            </a:r>
            <a:r>
              <a:rPr lang="zh-CN" altLang="en-US" dirty="0"/>
              <a:t>，每个 </a:t>
            </a:r>
            <a:r>
              <a:rPr lang="en-US" altLang="zh-CN" dirty="0"/>
              <a:t>NPU</a:t>
            </a:r>
            <a:r>
              <a:rPr lang="zh-CN" altLang="en-US" dirty="0"/>
              <a:t> 有独立的模型权重参数。</a:t>
            </a:r>
            <a:endParaRPr lang="en-US" altLang="zh-CN" dirty="0"/>
          </a:p>
          <a:p>
            <a:pPr lvl="1"/>
            <a:r>
              <a:rPr lang="en-US" altLang="zh-CN" b="1" dirty="0"/>
              <a:t>Save</a:t>
            </a:r>
            <a:r>
              <a:rPr lang="zh-CN" altLang="en-US" b="1" dirty="0"/>
              <a:t>：</a:t>
            </a:r>
            <a:r>
              <a:rPr lang="zh-CN" altLang="en-US" dirty="0"/>
              <a:t>保存一次完整 </a:t>
            </a:r>
            <a:r>
              <a:rPr lang="en-US" altLang="zh-CN" dirty="0"/>
              <a:t>Checkpoint</a:t>
            </a:r>
            <a:r>
              <a:rPr lang="zh-CN" altLang="en-US" dirty="0"/>
              <a:t> 需要聚合所有 </a:t>
            </a:r>
            <a:r>
              <a:rPr lang="en-US" altLang="zh-CN" dirty="0"/>
              <a:t>NPU</a:t>
            </a:r>
            <a:r>
              <a:rPr lang="zh-CN" altLang="en-US" dirty="0"/>
              <a:t> 的权重信息，然后再回传对象存储服务器。</a:t>
            </a:r>
            <a:endParaRPr lang="en-US" altLang="zh-CN" dirty="0"/>
          </a:p>
          <a:p>
            <a:pPr lvl="1"/>
            <a:r>
              <a:rPr lang="en-US" altLang="zh-CN" b="1" dirty="0"/>
              <a:t>Write</a:t>
            </a:r>
            <a:r>
              <a:rPr lang="zh-CN" altLang="en-US" b="1" dirty="0"/>
              <a:t>：</a:t>
            </a:r>
            <a:r>
              <a:rPr lang="zh-CN" altLang="en-US" dirty="0"/>
              <a:t>加载一次 </a:t>
            </a:r>
            <a:r>
              <a:rPr lang="en-US" altLang="zh-CN" dirty="0"/>
              <a:t>Checkpoint</a:t>
            </a:r>
            <a:r>
              <a:rPr lang="zh-CN" altLang="en-US" dirty="0"/>
              <a:t> 需要把聚合后的模型权重按照 </a:t>
            </a:r>
            <a:r>
              <a:rPr lang="en-US" altLang="zh-CN" dirty="0"/>
              <a:t>AI</a:t>
            </a:r>
            <a:r>
              <a:rPr lang="zh-CN" altLang="en-US" dirty="0"/>
              <a:t> 集群分布进行切分，逐个 </a:t>
            </a:r>
            <a:r>
              <a:rPr lang="en-US" altLang="zh-CN" dirty="0"/>
              <a:t>NPU</a:t>
            </a:r>
            <a:r>
              <a:rPr lang="zh-CN" altLang="en-US" dirty="0"/>
              <a:t> 加载。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67D493-CAA2-FA4C-B7AA-5854D08F1A51}"/>
              </a:ext>
            </a:extLst>
          </p:cNvPr>
          <p:cNvSpPr/>
          <p:nvPr/>
        </p:nvSpPr>
        <p:spPr>
          <a:xfrm>
            <a:off x="1798459" y="3429000"/>
            <a:ext cx="8599843" cy="27510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ysClr val="windowText" lastClr="000000"/>
                </a:solidFill>
              </a:rPr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291688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3C325A2-4925-944A-97EE-C9FE2680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Disaster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875972C-5FEC-2D40-B2BF-84B7CEFDD0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大模型因为模型参数量太大，需要切分到不同 </a:t>
            </a:r>
            <a:r>
              <a:rPr lang="en-US" altLang="zh-CN" dirty="0"/>
              <a:t>NPU</a:t>
            </a:r>
            <a:r>
              <a:rPr lang="zh-CN" altLang="en-US" dirty="0"/>
              <a:t>，每个 </a:t>
            </a:r>
            <a:r>
              <a:rPr lang="en-US" altLang="zh-CN" dirty="0"/>
              <a:t>NPU</a:t>
            </a:r>
            <a:r>
              <a:rPr lang="zh-CN" altLang="en-US" dirty="0"/>
              <a:t> 有独立的模型权重参数。</a:t>
            </a:r>
            <a:endParaRPr lang="en-US" altLang="zh-CN" dirty="0"/>
          </a:p>
          <a:p>
            <a:pPr lvl="1"/>
            <a:r>
              <a:rPr lang="en-US" altLang="zh-CN" b="1" dirty="0"/>
              <a:t>Save</a:t>
            </a:r>
            <a:r>
              <a:rPr lang="zh-CN" altLang="en-US" b="1" dirty="0"/>
              <a:t>：</a:t>
            </a:r>
            <a:r>
              <a:rPr lang="zh-CN" altLang="en-US" dirty="0"/>
              <a:t>保存一次完整 </a:t>
            </a:r>
            <a:r>
              <a:rPr lang="en-US" altLang="zh-CN" dirty="0"/>
              <a:t>Checkpoint</a:t>
            </a:r>
            <a:r>
              <a:rPr lang="zh-CN" altLang="en-US" dirty="0"/>
              <a:t> 需要聚合所有 </a:t>
            </a:r>
            <a:r>
              <a:rPr lang="en-US" altLang="zh-CN" dirty="0"/>
              <a:t>NPU</a:t>
            </a:r>
            <a:r>
              <a:rPr lang="zh-CN" altLang="en-US" dirty="0"/>
              <a:t> 的权重信息，然后再回传对象存储服务器。</a:t>
            </a:r>
            <a:endParaRPr lang="en-US" altLang="zh-CN" dirty="0"/>
          </a:p>
          <a:p>
            <a:pPr lvl="1"/>
            <a:r>
              <a:rPr lang="en-US" altLang="zh-CN" b="1" dirty="0"/>
              <a:t>Write</a:t>
            </a:r>
            <a:r>
              <a:rPr lang="zh-CN" altLang="en-US" b="1" dirty="0"/>
              <a:t>：</a:t>
            </a:r>
            <a:r>
              <a:rPr lang="zh-CN" altLang="en-US" dirty="0"/>
              <a:t>加载一次 </a:t>
            </a:r>
            <a:r>
              <a:rPr lang="en-US" altLang="zh-CN" dirty="0"/>
              <a:t>Checkpoint</a:t>
            </a:r>
            <a:r>
              <a:rPr lang="zh-CN" altLang="en-US" dirty="0"/>
              <a:t> 需要把聚合后的模型权重按照 </a:t>
            </a:r>
            <a:r>
              <a:rPr lang="en-US" altLang="zh-CN" dirty="0"/>
              <a:t>AI</a:t>
            </a:r>
            <a:r>
              <a:rPr lang="zh-CN" altLang="en-US" dirty="0"/>
              <a:t> 集群分布进行切分，逐个 </a:t>
            </a:r>
            <a:r>
              <a:rPr lang="en-US" altLang="zh-CN" dirty="0"/>
              <a:t>NPU</a:t>
            </a:r>
            <a:r>
              <a:rPr lang="zh-CN" altLang="en-US" dirty="0"/>
              <a:t> 加载。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67D493-CAA2-FA4C-B7AA-5854D08F1A51}"/>
              </a:ext>
            </a:extLst>
          </p:cNvPr>
          <p:cNvSpPr/>
          <p:nvPr/>
        </p:nvSpPr>
        <p:spPr>
          <a:xfrm>
            <a:off x="1798459" y="3429000"/>
            <a:ext cx="8599843" cy="27510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ysClr val="windowText" lastClr="000000"/>
                </a:solidFill>
              </a:rPr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63952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6149108-7D09-584D-BFCE-1E3E8DD1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Save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case?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B755AD-2C19-C046-9F6B-13C848B64D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什么时候应该完整保存 </a:t>
            </a:r>
            <a:r>
              <a:rPr lang="en-US" altLang="zh-CN" dirty="0"/>
              <a:t>Checkpoint</a:t>
            </a:r>
            <a:r>
              <a:rPr lang="zh-CN" altLang="en-US" dirty="0"/>
              <a:t>、什么时候直接保存单个 </a:t>
            </a:r>
            <a:r>
              <a:rPr lang="en-US" altLang="zh-CN" dirty="0"/>
              <a:t>NPU</a:t>
            </a:r>
            <a:r>
              <a:rPr lang="zh-CN" altLang="en-US" dirty="0"/>
              <a:t> </a:t>
            </a:r>
            <a:r>
              <a:rPr lang="en-US" altLang="zh-CN" dirty="0"/>
              <a:t>Checkpoint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zh-CN" altLang="en-US" dirty="0"/>
              <a:t>加载时什么时候对完整 </a:t>
            </a:r>
            <a:r>
              <a:rPr lang="en-US" altLang="zh-CN" dirty="0"/>
              <a:t>Checkpoint</a:t>
            </a:r>
            <a:r>
              <a:rPr lang="zh-CN" altLang="en-US" dirty="0"/>
              <a:t> 进行切分后加载，什么时候直接加载？</a:t>
            </a:r>
          </a:p>
        </p:txBody>
      </p:sp>
    </p:spTree>
    <p:extLst>
      <p:ext uri="{BB962C8B-B14F-4D97-AF65-F5344CB8AC3E}">
        <p14:creationId xmlns:p14="http://schemas.microsoft.com/office/powerpoint/2010/main" val="147669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3632EC5-68E8-5D4E-A27C-E36BC41C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Save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case?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E64145D-002A-4645-97AE-423BF88C76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6780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09BCF0-7680-8A4D-AE22-CFF92F7912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大模型</a:t>
            </a:r>
            <a:r>
              <a:rPr lang="en-US" altLang="zh-CN" dirty="0"/>
              <a:t>CKPT</a:t>
            </a:r>
          </a:p>
          <a:p>
            <a:r>
              <a:rPr lang="zh-CN" altLang="en-US" dirty="0"/>
              <a:t>优化分析</a:t>
            </a:r>
          </a:p>
        </p:txBody>
      </p:sp>
    </p:spTree>
    <p:extLst>
      <p:ext uri="{BB962C8B-B14F-4D97-AF65-F5344CB8AC3E}">
        <p14:creationId xmlns:p14="http://schemas.microsoft.com/office/powerpoint/2010/main" val="2041022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4FD0484-97F7-4646-90A2-00C3E08FD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Checkpoint</a:t>
            </a:r>
            <a:r>
              <a:rPr lang="zh-CN" altLang="en-US" dirty="0"/>
              <a:t> 文件分析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0955EA-7885-8B40-B098-007EF68EA6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Checkpoint</a:t>
            </a:r>
            <a:r>
              <a:rPr lang="zh-CN" altLang="en-US" dirty="0"/>
              <a:t> 主要存储是网络模型状态的元数据</a:t>
            </a:r>
            <a:endParaRPr lang="en-US" altLang="zh-CN" dirty="0"/>
          </a:p>
          <a:p>
            <a:pPr lvl="1"/>
            <a:r>
              <a:rPr lang="zh-CN" altLang="en-US" dirty="0"/>
              <a:t>网络模型权重参数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</a:p>
          <a:p>
            <a:pPr lvl="1"/>
            <a:r>
              <a:rPr lang="zh-CN" altLang="en-US" dirty="0"/>
              <a:t>网络模型梯度参数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gradients</a:t>
            </a:r>
          </a:p>
          <a:p>
            <a:pPr lvl="1"/>
            <a:r>
              <a:rPr lang="zh-CN" altLang="en-US" dirty="0"/>
              <a:t>优化器状态信息 </a:t>
            </a:r>
            <a:r>
              <a:rPr lang="en-US" altLang="zh-CN" dirty="0"/>
              <a:t>Optimizer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</a:p>
          <a:p>
            <a:pPr lvl="1"/>
            <a:r>
              <a:rPr lang="zh-CN" altLang="en-US" dirty="0"/>
              <a:t>训练状态信息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</a:p>
          <a:p>
            <a:pPr lvl="1"/>
            <a:r>
              <a:rPr lang="zh-CN" altLang="en-US" dirty="0"/>
              <a:t>配置信息 </a:t>
            </a:r>
            <a:r>
              <a:rPr lang="en-US" altLang="zh-CN" dirty="0"/>
              <a:t>Configure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marL="239106" lvl="1" indent="-239106">
              <a:buFont typeface="Arial" pitchFamily="34" charset="0"/>
              <a:buChar char="•"/>
            </a:pPr>
            <a:endParaRPr lang="en-US" altLang="zh-CN" sz="2000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en-US" altLang="zh-CN" sz="2000" dirty="0"/>
              <a:t>Checkpoint</a:t>
            </a:r>
            <a:r>
              <a:rPr lang="zh-CN" altLang="en-US" sz="2000" dirty="0"/>
              <a:t> 用途：故障快速恢复、二次训练、模型微调</a:t>
            </a:r>
            <a:endParaRPr lang="en-US" altLang="zh-CN" sz="2000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en-US" altLang="zh-CN" sz="2000" dirty="0"/>
              <a:t>Checkpoint</a:t>
            </a:r>
            <a:r>
              <a:rPr lang="zh-CN" altLang="en-US" sz="2000" dirty="0"/>
              <a:t> 保存加载：</a:t>
            </a:r>
            <a:r>
              <a:rPr lang="en-US" altLang="zh-CN" sz="2000" dirty="0"/>
              <a:t>torch.save()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 err="1"/>
              <a:t>torch.load</a:t>
            </a:r>
            <a:r>
              <a:rPr lang="en-US" altLang="zh-CN" sz="2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2388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7E1B90F-57A2-8D42-890E-48B2AC31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torch.save()</a:t>
            </a:r>
            <a:r>
              <a:rPr lang="zh-CN" altLang="en-US" dirty="0"/>
              <a:t> 过程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3560EE-5FDA-474C-87C0-2770DDDE1A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网络模型在训练过程中会间隔一定时间保存一次 </a:t>
            </a:r>
            <a:r>
              <a:rPr lang="en-US" altLang="zh-CN" dirty="0"/>
              <a:t>Checkpoint</a:t>
            </a:r>
            <a:r>
              <a:rPr lang="zh-CN" altLang="en-US" dirty="0"/>
              <a:t>，用来记录当前训练的状态信息。</a:t>
            </a:r>
          </a:p>
        </p:txBody>
      </p:sp>
    </p:spTree>
    <p:extLst>
      <p:ext uri="{BB962C8B-B14F-4D97-AF65-F5344CB8AC3E}">
        <p14:creationId xmlns:p14="http://schemas.microsoft.com/office/powerpoint/2010/main" val="137993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176288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350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58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chemeClr val="tx2"/>
                </a:solidFill>
                <a:latin typeface="+mn-ea"/>
              </a:rPr>
              <a:t>集群算力准备</a:t>
            </a:r>
            <a:endParaRPr kumimoji="1" lang="zh-CN" altLang="en-US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2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2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1FB515-8DA5-BC45-AB8F-4FA564D67B39}"/>
              </a:ext>
            </a:extLst>
          </p:cNvPr>
          <p:cNvGrpSpPr/>
          <p:nvPr/>
        </p:nvGrpSpPr>
        <p:grpSpPr>
          <a:xfrm>
            <a:off x="3920988" y="1477321"/>
            <a:ext cx="3891130" cy="2519345"/>
            <a:chOff x="4231956" y="1288662"/>
            <a:chExt cx="3402328" cy="2519345"/>
          </a:xfrm>
        </p:grpSpPr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BECA879D-29BA-A54D-AF2B-5E10567C55C2}"/>
                </a:ext>
              </a:extLst>
            </p:cNvPr>
            <p:cNvSpPr/>
            <p:nvPr/>
          </p:nvSpPr>
          <p:spPr>
            <a:xfrm>
              <a:off x="4231956" y="1288662"/>
              <a:ext cx="3380538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模型训练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微调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BEB599-D7A4-1245-BF25-E7B76A2C0D00}"/>
                </a:ext>
              </a:extLst>
            </p:cNvPr>
            <p:cNvSpPr/>
            <p:nvPr/>
          </p:nvSpPr>
          <p:spPr>
            <a:xfrm>
              <a:off x="4253747" y="1785758"/>
              <a:ext cx="2012723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4.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模型训练</a:t>
              </a:r>
            </a:p>
          </p:txBody>
        </p:sp>
        <p:sp>
          <p:nvSpPr>
            <p:cNvPr id="31" name="圆角矩形 30">
              <a:extLst>
                <a:ext uri="{FF2B5EF4-FFF2-40B4-BE49-F238E27FC236}">
                  <a16:creationId xmlns:a16="http://schemas.microsoft.com/office/drawing/2014/main" id="{7FF7058F-E62D-D74B-8ABC-396BCBD2E786}"/>
                </a:ext>
              </a:extLst>
            </p:cNvPr>
            <p:cNvSpPr/>
            <p:nvPr/>
          </p:nvSpPr>
          <p:spPr>
            <a:xfrm>
              <a:off x="4253742" y="2215182"/>
              <a:ext cx="2012722" cy="1592825"/>
            </a:xfrm>
            <a:prstGeom prst="roundRect">
              <a:avLst>
                <a:gd name="adj" fmla="val 742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0C23B022-416C-5F45-81DF-E2D5369E64A8}"/>
                </a:ext>
              </a:extLst>
            </p:cNvPr>
            <p:cNvSpPr/>
            <p:nvPr/>
          </p:nvSpPr>
          <p:spPr>
            <a:xfrm>
              <a:off x="437418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混合精度</a:t>
              </a:r>
            </a:p>
          </p:txBody>
        </p:sp>
        <p:sp>
          <p:nvSpPr>
            <p:cNvPr id="34" name="圆角矩形 33">
              <a:extLst>
                <a:ext uri="{FF2B5EF4-FFF2-40B4-BE49-F238E27FC236}">
                  <a16:creationId xmlns:a16="http://schemas.microsoft.com/office/drawing/2014/main" id="{1074A579-4115-4042-AC82-BFE200BAB226}"/>
                </a:ext>
              </a:extLst>
            </p:cNvPr>
            <p:cNvSpPr/>
            <p:nvPr/>
          </p:nvSpPr>
          <p:spPr>
            <a:xfrm>
              <a:off x="4374187" y="3329122"/>
              <a:ext cx="1760465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训练集群稳定性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D315ADF-F941-8B45-AE52-7A11F1D88C23}"/>
                </a:ext>
              </a:extLst>
            </p:cNvPr>
            <p:cNvSpPr/>
            <p:nvPr/>
          </p:nvSpPr>
          <p:spPr>
            <a:xfrm>
              <a:off x="6353509" y="1785758"/>
              <a:ext cx="1280775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6.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模型微调</a:t>
              </a:r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B5DCFD3E-EEFA-7348-AD00-3A001207CF2D}"/>
                </a:ext>
              </a:extLst>
            </p:cNvPr>
            <p:cNvSpPr/>
            <p:nvPr/>
          </p:nvSpPr>
          <p:spPr>
            <a:xfrm>
              <a:off x="6353509" y="2215182"/>
              <a:ext cx="1280775" cy="1592825"/>
            </a:xfrm>
            <a:prstGeom prst="roundRect">
              <a:avLst>
                <a:gd name="adj" fmla="val 850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/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1B84AB5B-C8BD-3E44-9F29-CF18B8CAF3D7}"/>
                </a:ext>
              </a:extLst>
            </p:cNvPr>
            <p:cNvSpPr/>
            <p:nvPr/>
          </p:nvSpPr>
          <p:spPr>
            <a:xfrm>
              <a:off x="6471877" y="2379909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全参微调</a:t>
              </a: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447E38B3-E690-8143-8B36-E6C120E625D7}"/>
                </a:ext>
              </a:extLst>
            </p:cNvPr>
            <p:cNvSpPr/>
            <p:nvPr/>
          </p:nvSpPr>
          <p:spPr>
            <a:xfrm>
              <a:off x="6471877" y="2853712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低参微调</a:t>
              </a:r>
            </a:p>
          </p:txBody>
        </p:sp>
        <p:sp>
          <p:nvSpPr>
            <p:cNvPr id="39" name="圆角矩形 38">
              <a:extLst>
                <a:ext uri="{FF2B5EF4-FFF2-40B4-BE49-F238E27FC236}">
                  <a16:creationId xmlns:a16="http://schemas.microsoft.com/office/drawing/2014/main" id="{728625CD-70D4-5044-84B8-5DF42842F212}"/>
                </a:ext>
              </a:extLst>
            </p:cNvPr>
            <p:cNvSpPr/>
            <p:nvPr/>
          </p:nvSpPr>
          <p:spPr>
            <a:xfrm>
              <a:off x="6471877" y="3327516"/>
              <a:ext cx="1056863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指令微调</a:t>
              </a: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64BE5E12-3765-A74D-A2E1-7FC6077B0937}"/>
                </a:ext>
              </a:extLst>
            </p:cNvPr>
            <p:cNvSpPr/>
            <p:nvPr/>
          </p:nvSpPr>
          <p:spPr>
            <a:xfrm>
              <a:off x="4877037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梯度检查</a:t>
              </a:r>
            </a:p>
          </p:txBody>
        </p:sp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7043F888-21C7-8245-8BE5-540512ABBBF6}"/>
                </a:ext>
              </a:extLst>
            </p:cNvPr>
            <p:cNvSpPr/>
            <p:nvPr/>
          </p:nvSpPr>
          <p:spPr>
            <a:xfrm>
              <a:off x="5379886" y="2326027"/>
              <a:ext cx="439322" cy="452145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梯度累积</a:t>
              </a:r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1FEFCB3D-25F6-D747-92AF-9B303D1AFCB2}"/>
                </a:ext>
              </a:extLst>
            </p:cNvPr>
            <p:cNvSpPr/>
            <p:nvPr/>
          </p:nvSpPr>
          <p:spPr>
            <a:xfrm>
              <a:off x="4374188" y="2880226"/>
              <a:ext cx="1765846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5.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分布式并行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BA35242-0F36-1C4C-A25A-26F19AE7B24C}"/>
                </a:ext>
              </a:extLst>
            </p:cNvPr>
            <p:cNvSpPr/>
            <p:nvPr/>
          </p:nvSpPr>
          <p:spPr>
            <a:xfrm>
              <a:off x="5868903" y="2385542"/>
              <a:ext cx="3129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…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11F578-8BB8-FF4E-B178-98FC9F3BA62F}"/>
              </a:ext>
            </a:extLst>
          </p:cNvPr>
          <p:cNvGrpSpPr/>
          <p:nvPr/>
        </p:nvGrpSpPr>
        <p:grpSpPr>
          <a:xfrm>
            <a:off x="8488355" y="1476078"/>
            <a:ext cx="3000274" cy="2521830"/>
            <a:chOff x="8015389" y="1288662"/>
            <a:chExt cx="2407623" cy="2521830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3B02FAC4-2517-5547-AC49-C3FC699FFDF8}"/>
                </a:ext>
              </a:extLst>
            </p:cNvPr>
            <p:cNvSpPr/>
            <p:nvPr/>
          </p:nvSpPr>
          <p:spPr>
            <a:xfrm>
              <a:off x="8015389" y="1288662"/>
              <a:ext cx="2385850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模型验证 </a:t>
              </a:r>
              <a:r>
                <a:rPr kumimoji="1" lang="en-US" altLang="zh-CN" b="1" dirty="0">
                  <a:solidFill>
                    <a:schemeClr val="tx2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tx2"/>
                  </a:solidFill>
                  <a:latin typeface="+mn-ea"/>
                </a:rPr>
                <a:t> 推理部署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FC160AC-5479-FF45-B4B0-B30015E44243}"/>
                </a:ext>
              </a:extLst>
            </p:cNvPr>
            <p:cNvSpPr/>
            <p:nvPr/>
          </p:nvSpPr>
          <p:spPr>
            <a:xfrm>
              <a:off x="8037163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7.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模型验证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7BE849B-7C36-EC45-9903-81EF4BFCAF7D}"/>
                </a:ext>
              </a:extLst>
            </p:cNvPr>
            <p:cNvSpPr/>
            <p:nvPr/>
          </p:nvSpPr>
          <p:spPr>
            <a:xfrm>
              <a:off x="8037161" y="2837967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2"/>
                  </a:solidFill>
                  <a:latin typeface="+mn-ea"/>
                </a:rPr>
                <a:t>8.</a:t>
              </a:r>
              <a:r>
                <a:rPr kumimoji="1" lang="zh-CN" altLang="en-US" sz="1400" b="1" dirty="0">
                  <a:solidFill>
                    <a:schemeClr val="tx2"/>
                  </a:solidFill>
                  <a:latin typeface="+mn-ea"/>
                </a:rPr>
                <a:t> 推理与智能体</a:t>
              </a:r>
            </a:p>
          </p:txBody>
        </p:sp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D9E5A9AA-0708-D84F-81E8-C7934C68D631}"/>
                </a:ext>
              </a:extLst>
            </p:cNvPr>
            <p:cNvSpPr/>
            <p:nvPr/>
          </p:nvSpPr>
          <p:spPr>
            <a:xfrm>
              <a:off x="8037162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12DD2068-5B24-8C42-99A9-F333035123B7}"/>
                </a:ext>
              </a:extLst>
            </p:cNvPr>
            <p:cNvSpPr/>
            <p:nvPr/>
          </p:nvSpPr>
          <p:spPr>
            <a:xfrm>
              <a:off x="8139303" y="2312202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下游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任务</a:t>
              </a:r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474B9AAB-5FE0-1147-9B22-E610A589CD6C}"/>
                </a:ext>
              </a:extLst>
            </p:cNvPr>
            <p:cNvSpPr/>
            <p:nvPr/>
          </p:nvSpPr>
          <p:spPr>
            <a:xfrm>
              <a:off x="8850389" y="2312202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测评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标准</a:t>
              </a:r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26C0764A-CD12-3942-B6A5-99FBDCB760F5}"/>
                </a:ext>
              </a:extLst>
            </p:cNvPr>
            <p:cNvSpPr/>
            <p:nvPr/>
          </p:nvSpPr>
          <p:spPr>
            <a:xfrm>
              <a:off x="9663615" y="2312202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bench</a:t>
              </a:r>
            </a:p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mark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96464FC8-1442-1749-8D64-C2F4FB48B780}"/>
                </a:ext>
              </a:extLst>
            </p:cNvPr>
            <p:cNvSpPr/>
            <p:nvPr/>
          </p:nvSpPr>
          <p:spPr>
            <a:xfrm>
              <a:off x="8037161" y="3269609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55" name="圆角矩形 54">
              <a:extLst>
                <a:ext uri="{FF2B5EF4-FFF2-40B4-BE49-F238E27FC236}">
                  <a16:creationId xmlns:a16="http://schemas.microsoft.com/office/drawing/2014/main" id="{599CF600-C4F0-6F44-A366-7A030C75BBAA}"/>
                </a:ext>
              </a:extLst>
            </p:cNvPr>
            <p:cNvSpPr/>
            <p:nvPr/>
          </p:nvSpPr>
          <p:spPr>
            <a:xfrm>
              <a:off x="8139302" y="3366629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量化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压缩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7C7A8E40-9654-4D41-A5F6-DEDC697F99C1}"/>
                </a:ext>
              </a:extLst>
            </p:cNvPr>
            <p:cNvSpPr/>
            <p:nvPr/>
          </p:nvSpPr>
          <p:spPr>
            <a:xfrm>
              <a:off x="8850388" y="3366629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推理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加速</a:t>
              </a: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D05732A5-4D72-924A-80D8-0B540DD4C072}"/>
                </a:ext>
              </a:extLst>
            </p:cNvPr>
            <p:cNvSpPr/>
            <p:nvPr/>
          </p:nvSpPr>
          <p:spPr>
            <a:xfrm>
              <a:off x="9663614" y="3366629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9.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 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Agent</a:t>
              </a: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智能体</a:t>
              </a:r>
            </a:p>
          </p:txBody>
        </p:sp>
      </p:grp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9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集群 </a:t>
            </a:r>
            <a:r>
              <a:rPr lang="en-US" altLang="zh-CN" sz="2400" dirty="0">
                <a:latin typeface="Gill Sans MT" panose="020B0502020104020203" pitchFamily="34" charset="0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</a:rPr>
              <a:t> 大模型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数据存储现状和场景：</a:t>
            </a:r>
            <a:r>
              <a:rPr lang="zh-CN" altLang="en-US" sz="2000" dirty="0">
                <a:latin typeface="Gill Sans MT" panose="020B0502020104020203" pitchFamily="34" charset="0"/>
              </a:rPr>
              <a:t>存储软件类型、存储硬件类型的发展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大模型对存储的挑战：</a:t>
            </a:r>
            <a:r>
              <a:rPr lang="zh-CN" altLang="en-US" sz="2000" dirty="0">
                <a:latin typeface="Gill Sans MT" panose="020B0502020104020203" pitchFamily="34" charset="0"/>
              </a:rPr>
              <a:t>存储性能指标、存储遇到大模型挑战与新机会点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大模型训练</a:t>
            </a:r>
            <a:r>
              <a:rPr lang="en-US" altLang="zh-CN" sz="2400" b="1" dirty="0">
                <a:latin typeface="Gill Sans MT" panose="020B0502020104020203" pitchFamily="34" charset="0"/>
              </a:rPr>
              <a:t>CKPT</a:t>
            </a:r>
            <a:r>
              <a:rPr lang="zh-CN" altLang="en-US" sz="2400" b="1" dirty="0">
                <a:latin typeface="Gill Sans MT" panose="020B0502020104020203" pitchFamily="34" charset="0"/>
              </a:rPr>
              <a:t>优化：</a:t>
            </a:r>
            <a:r>
              <a:rPr lang="zh-CN" altLang="en-US" sz="2000" dirty="0">
                <a:latin typeface="Gill Sans MT" panose="020B0502020104020203" pitchFamily="34" charset="0"/>
              </a:rPr>
              <a:t>大模型训练过程、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过程分解、</a:t>
            </a:r>
            <a:r>
              <a:rPr lang="en-US" altLang="zh-CN" sz="2000" dirty="0">
                <a:latin typeface="Gill Sans MT" panose="020B0502020104020203" pitchFamily="34" charset="0"/>
              </a:rPr>
              <a:t>CKPT</a:t>
            </a:r>
            <a:r>
              <a:rPr lang="zh-CN" altLang="en-US" sz="2000" dirty="0">
                <a:latin typeface="Gill Sans MT" panose="020B0502020104020203" pitchFamily="34" charset="0"/>
              </a:rPr>
              <a:t>优化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大模型时代对存储的思考：</a:t>
            </a:r>
            <a:r>
              <a:rPr lang="zh-CN" altLang="en-US" sz="2000" dirty="0">
                <a:latin typeface="Gill Sans MT" panose="020B0502020104020203" pitchFamily="34" charset="0"/>
              </a:rPr>
              <a:t>什么样的存储架构才是</a:t>
            </a:r>
            <a:r>
              <a:rPr lang="en-US" altLang="zh-CN" sz="2000" dirty="0"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latin typeface="Gill Sans MT" panose="020B0502020104020203" pitchFamily="34" charset="0"/>
              </a:rPr>
              <a:t>大模型时代的选择？</a:t>
            </a:r>
            <a:endParaRPr lang="en-US" altLang="zh-C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23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3C981-0C22-E14B-AA6E-D3A76E30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2682C7-22DF-FE48-A044-2FF66EE9B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6681" y="1361624"/>
            <a:ext cx="68834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08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A39F220-743A-DB4B-A004-205F40A9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key point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Checkpoint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BC0422F-2505-6F46-B39A-12E0E95220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latinLnBrk="1" hangingPunct="1">
              <a:lnSpc>
                <a:spcPct val="150000"/>
              </a:lnSpc>
            </a:pPr>
            <a:r>
              <a:rPr lang="en-US" altLang="zh-CN" dirty="0"/>
              <a:t>LLMs</a:t>
            </a:r>
            <a:r>
              <a:rPr lang="zh-CN" altLang="en-US" dirty="0"/>
              <a:t> 中训练数据加载开销远小于整个训练过程开销，该优化收益有限（而且可能影响用户使用习惯和降低易用性），因此很多存储优化方案专门针对</a:t>
            </a:r>
            <a:r>
              <a:rPr lang="en-US" altLang="zh-CN" dirty="0"/>
              <a:t>Checkpoint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62252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AE4DD2-D215-F14C-8E71-C88FC6D9AF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大模型</a:t>
            </a:r>
            <a:r>
              <a:rPr lang="en-US" altLang="zh-CN" dirty="0"/>
              <a:t>CKPT</a:t>
            </a:r>
          </a:p>
          <a:p>
            <a:r>
              <a:rPr lang="zh-CN" altLang="en-US" dirty="0"/>
              <a:t>保存流程</a:t>
            </a:r>
          </a:p>
        </p:txBody>
      </p:sp>
    </p:spTree>
    <p:extLst>
      <p:ext uri="{BB962C8B-B14F-4D97-AF65-F5344CB8AC3E}">
        <p14:creationId xmlns:p14="http://schemas.microsoft.com/office/powerpoint/2010/main" val="2233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025A113F-6FF5-A845-A583-05B0A7D8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频繁保存</a:t>
            </a:r>
            <a:r>
              <a:rPr lang="en-US" altLang="zh-CN" dirty="0"/>
              <a:t>CKPT</a:t>
            </a:r>
            <a:r>
              <a:rPr lang="zh-CN" altLang="en-US" dirty="0"/>
              <a:t>原因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C251B8E5-3091-B342-87F9-C2478442D5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大模型在训练过程中，可能会遇到硬件故障、系统问题、网络错误、液冷供给等问题。千卡</a:t>
            </a:r>
            <a:r>
              <a:rPr lang="en-US" altLang="zh-CN" dirty="0"/>
              <a:t>AI</a:t>
            </a:r>
            <a:r>
              <a:rPr lang="zh-CN" altLang="en-US" dirty="0"/>
              <a:t>集群 </a:t>
            </a:r>
            <a:r>
              <a:rPr lang="en-US" altLang="zh-CN" dirty="0"/>
              <a:t>2~3</a:t>
            </a:r>
            <a:r>
              <a:rPr lang="zh-CN" altLang="en-US" dirty="0"/>
              <a:t>天，频繁中断会导致大模型训练难以丝滑持续进行，因此需要通过 </a:t>
            </a:r>
            <a:r>
              <a:rPr lang="en-US" altLang="zh-CN" dirty="0"/>
              <a:t>Checkpoint</a:t>
            </a:r>
            <a:r>
              <a:rPr lang="zh-CN" altLang="en-US" dirty="0"/>
              <a:t>（保存模型权重参数） 来保存和恢复进度。</a:t>
            </a:r>
            <a:endParaRPr lang="en-US" altLang="zh-CN" dirty="0"/>
          </a:p>
          <a:p>
            <a:r>
              <a:rPr lang="zh-CN" altLang="en-US" dirty="0"/>
              <a:t>对于百</a:t>
            </a:r>
            <a:r>
              <a:rPr lang="en-US" altLang="zh-CN" dirty="0"/>
              <a:t>/</a:t>
            </a:r>
            <a:r>
              <a:rPr lang="zh-CN" altLang="en-US" dirty="0"/>
              <a:t>千亿参数 </a:t>
            </a:r>
            <a:r>
              <a:rPr lang="en-US" altLang="zh-CN" dirty="0"/>
              <a:t>LLMs</a:t>
            </a:r>
            <a:r>
              <a:rPr lang="zh-CN" altLang="en-US" dirty="0"/>
              <a:t> 大模型，</a:t>
            </a:r>
            <a:r>
              <a:rPr lang="en-US" altLang="zh-CN" dirty="0"/>
              <a:t>Checkpoint</a:t>
            </a:r>
            <a:r>
              <a:rPr lang="zh-CN" altLang="en-US" dirty="0"/>
              <a:t> 时间开销从分钟级到小时级不等（</a:t>
            </a:r>
            <a:r>
              <a:rPr lang="en-US" altLang="zh-CN" dirty="0"/>
              <a:t>Checkpoint</a:t>
            </a:r>
            <a:r>
              <a:rPr lang="zh-CN" altLang="en-US" dirty="0"/>
              <a:t> 存储 </a:t>
            </a:r>
            <a:r>
              <a:rPr lang="en-US" altLang="zh-CN" dirty="0"/>
              <a:t>read/write</a:t>
            </a:r>
            <a:r>
              <a:rPr lang="zh-CN" altLang="en-US" dirty="0"/>
              <a:t> 耗时与模型大小成正比） 。</a:t>
            </a:r>
            <a:r>
              <a:rPr lang="en-US" altLang="zh-CN" dirty="0"/>
              <a:t>Save</a:t>
            </a:r>
            <a:r>
              <a:rPr lang="zh-CN" altLang="en-US" dirty="0"/>
              <a:t> </a:t>
            </a:r>
            <a:r>
              <a:rPr lang="en-US" altLang="zh-CN" dirty="0"/>
              <a:t>Checkpoint</a:t>
            </a:r>
            <a:r>
              <a:rPr lang="zh-CN" altLang="en-US" dirty="0"/>
              <a:t> 时大模型训练任务需要暂停。</a:t>
            </a:r>
            <a:endParaRPr lang="en-US" altLang="zh-CN" dirty="0"/>
          </a:p>
          <a:p>
            <a:r>
              <a:rPr lang="zh-CN" altLang="en-US" dirty="0"/>
              <a:t>一旦大模型训练过程出现中断，之前迭代的 </a:t>
            </a:r>
            <a:r>
              <a:rPr lang="en-US" altLang="zh-CN" dirty="0"/>
              <a:t>Epoch</a:t>
            </a:r>
            <a:r>
              <a:rPr lang="zh-CN" altLang="en-US" dirty="0"/>
              <a:t> 次数在恢复时需要重新计算，通常会花费数小时的时间。大模型训练过程一般使用 千卡规模 </a:t>
            </a:r>
            <a:r>
              <a:rPr lang="en-US" altLang="zh-CN" dirty="0"/>
              <a:t>AI</a:t>
            </a:r>
            <a:r>
              <a:rPr lang="zh-CN" altLang="en-US" dirty="0"/>
              <a:t> 集群，因此总体损失数千个 </a:t>
            </a:r>
            <a:r>
              <a:rPr lang="en-US" altLang="zh-CN" dirty="0"/>
              <a:t>NPU</a:t>
            </a:r>
            <a:r>
              <a:rPr lang="zh-CN" altLang="en-US" dirty="0"/>
              <a:t> 卡时间。</a:t>
            </a:r>
          </a:p>
        </p:txBody>
      </p:sp>
    </p:spTree>
    <p:extLst>
      <p:ext uri="{BB962C8B-B14F-4D97-AF65-F5344CB8AC3E}">
        <p14:creationId xmlns:p14="http://schemas.microsoft.com/office/powerpoint/2010/main" val="15002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371B220-A958-3948-9A89-DD260128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Disaster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B93584-0D9F-AA4D-AF01-083BD0935E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大模型训练过程频繁保存和加载 </a:t>
            </a:r>
            <a:r>
              <a:rPr lang="en-US" altLang="zh-CN" dirty="0"/>
              <a:t>Checkpoint</a:t>
            </a:r>
            <a:r>
              <a:rPr lang="zh-CN" altLang="en-US" dirty="0"/>
              <a:t>（</a:t>
            </a:r>
            <a:r>
              <a:rPr lang="en-US" altLang="zh-CN" dirty="0"/>
              <a:t>CKPT</a:t>
            </a:r>
            <a:r>
              <a:rPr lang="zh-CN" altLang="en-US" dirty="0"/>
              <a:t>）都是个灾难</a:t>
            </a:r>
            <a:endParaRPr lang="en-US" altLang="zh-CN" dirty="0"/>
          </a:p>
          <a:p>
            <a:r>
              <a:rPr lang="en-US" altLang="zh-CN" dirty="0"/>
              <a:t>Checkpoint</a:t>
            </a:r>
            <a:r>
              <a:rPr lang="zh-CN" altLang="en-US" dirty="0"/>
              <a:t> 配置的频率主要决定了 </a:t>
            </a:r>
            <a:r>
              <a:rPr lang="en-US" altLang="zh-CN" dirty="0"/>
              <a:t>AI</a:t>
            </a:r>
            <a:r>
              <a:rPr lang="zh-CN" altLang="en-US" dirty="0"/>
              <a:t> 集群中故障恢复后的重训成本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1148ED-4EBF-6742-B5A2-D51AA030C07B}"/>
              </a:ext>
            </a:extLst>
          </p:cNvPr>
          <p:cNvSpPr/>
          <p:nvPr/>
        </p:nvSpPr>
        <p:spPr>
          <a:xfrm>
            <a:off x="1799650" y="2743200"/>
            <a:ext cx="8597462" cy="34368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ysClr val="windowText" lastClr="000000"/>
                </a:solidFill>
              </a:rPr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251668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3C325A2-4925-944A-97EE-C9FE2680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Disaster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875972C-5FEC-2D40-B2BF-84B7CEFDD0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大模型因为模型参数量太大，需要切分到不同 </a:t>
            </a:r>
            <a:r>
              <a:rPr lang="en-US" altLang="zh-CN" dirty="0"/>
              <a:t>NPU</a:t>
            </a:r>
            <a:r>
              <a:rPr lang="zh-CN" altLang="en-US" dirty="0"/>
              <a:t>，每个 </a:t>
            </a:r>
            <a:r>
              <a:rPr lang="en-US" altLang="zh-CN" dirty="0"/>
              <a:t>NPU</a:t>
            </a:r>
            <a:r>
              <a:rPr lang="zh-CN" altLang="en-US" dirty="0"/>
              <a:t> 有独立的模型权重参数。</a:t>
            </a:r>
            <a:endParaRPr lang="en-US" altLang="zh-CN" dirty="0"/>
          </a:p>
          <a:p>
            <a:pPr lvl="1"/>
            <a:r>
              <a:rPr lang="en-US" altLang="zh-CN" b="1" dirty="0"/>
              <a:t>Save</a:t>
            </a:r>
            <a:r>
              <a:rPr lang="zh-CN" altLang="en-US" b="1" dirty="0"/>
              <a:t>：</a:t>
            </a:r>
            <a:r>
              <a:rPr lang="zh-CN" altLang="en-US" dirty="0"/>
              <a:t>保存一次完整 </a:t>
            </a:r>
            <a:r>
              <a:rPr lang="en-US" altLang="zh-CN" dirty="0"/>
              <a:t>Checkpoint</a:t>
            </a:r>
            <a:r>
              <a:rPr lang="zh-CN" altLang="en-US" dirty="0"/>
              <a:t> 需要聚合所有 </a:t>
            </a:r>
            <a:r>
              <a:rPr lang="en-US" altLang="zh-CN" dirty="0"/>
              <a:t>NPU</a:t>
            </a:r>
            <a:r>
              <a:rPr lang="zh-CN" altLang="en-US" dirty="0"/>
              <a:t> 的权重信息，然后再回传对象存储服务器。</a:t>
            </a:r>
            <a:endParaRPr lang="en-US" altLang="zh-CN" dirty="0"/>
          </a:p>
          <a:p>
            <a:pPr lvl="1"/>
            <a:r>
              <a:rPr lang="en-US" altLang="zh-CN" b="1" dirty="0"/>
              <a:t>Write</a:t>
            </a:r>
            <a:r>
              <a:rPr lang="zh-CN" altLang="en-US" b="1" dirty="0"/>
              <a:t>：</a:t>
            </a:r>
            <a:r>
              <a:rPr lang="zh-CN" altLang="en-US" dirty="0"/>
              <a:t>加载一次 </a:t>
            </a:r>
            <a:r>
              <a:rPr lang="en-US" altLang="zh-CN" dirty="0"/>
              <a:t>Checkpoint</a:t>
            </a:r>
            <a:r>
              <a:rPr lang="zh-CN" altLang="en-US" dirty="0"/>
              <a:t> 需要把聚合后的模型权重按照 </a:t>
            </a:r>
            <a:r>
              <a:rPr lang="en-US" altLang="zh-CN" dirty="0"/>
              <a:t>AI</a:t>
            </a:r>
            <a:r>
              <a:rPr lang="zh-CN" altLang="en-US" dirty="0"/>
              <a:t> 集群分布进行切分，逐个 </a:t>
            </a:r>
            <a:r>
              <a:rPr lang="en-US" altLang="zh-CN" dirty="0"/>
              <a:t>NPU</a:t>
            </a:r>
            <a:r>
              <a:rPr lang="zh-CN" altLang="en-US" dirty="0"/>
              <a:t> 加载。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67D493-CAA2-FA4C-B7AA-5854D08F1A51}"/>
              </a:ext>
            </a:extLst>
          </p:cNvPr>
          <p:cNvSpPr/>
          <p:nvPr/>
        </p:nvSpPr>
        <p:spPr>
          <a:xfrm>
            <a:off x="1798459" y="3429000"/>
            <a:ext cx="8599843" cy="27510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dirty="0">
                <a:solidFill>
                  <a:sysClr val="windowText" lastClr="000000"/>
                </a:solidFill>
              </a:rPr>
              <a:t>图</a:t>
            </a:r>
          </a:p>
        </p:txBody>
      </p:sp>
    </p:spTree>
    <p:extLst>
      <p:ext uri="{BB962C8B-B14F-4D97-AF65-F5344CB8AC3E}">
        <p14:creationId xmlns:p14="http://schemas.microsoft.com/office/powerpoint/2010/main" val="56152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31162</TotalTime>
  <Words>889</Words>
  <Application>Microsoft Macintosh PowerPoint</Application>
  <PresentationFormat>自定义</PresentationFormat>
  <Paragraphs>110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黑体</vt:lpstr>
      <vt:lpstr>Microsoft YaHei</vt:lpstr>
      <vt:lpstr>Microsoft YaHei</vt:lpstr>
      <vt:lpstr>ACGN-MiaoGB-Flash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关于本内容</vt:lpstr>
      <vt:lpstr>关于本内容</vt:lpstr>
      <vt:lpstr>Why key point to Checkpoint ?</vt:lpstr>
      <vt:lpstr>PowerPoint 演示文稿</vt:lpstr>
      <vt:lpstr>频繁保存CKPT原因</vt:lpstr>
      <vt:lpstr>Disaster</vt:lpstr>
      <vt:lpstr>Why Disaster ?</vt:lpstr>
      <vt:lpstr>Why Disaster - Save</vt:lpstr>
      <vt:lpstr>Why Disaster - Write</vt:lpstr>
      <vt:lpstr>Save and Write case?</vt:lpstr>
      <vt:lpstr>Save and Write case?</vt:lpstr>
      <vt:lpstr>PowerPoint 演示文稿</vt:lpstr>
      <vt:lpstr>Checkpoint 文件分析</vt:lpstr>
      <vt:lpstr>torch.save() 过程</vt:lpstr>
      <vt:lpstr>PowerPoint 演示文稿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9974</cp:revision>
  <cp:lastPrinted>2023-09-08T09:14:01Z</cp:lastPrinted>
  <dcterms:created xsi:type="dcterms:W3CDTF">2020-08-28T08:44:19Z</dcterms:created>
  <dcterms:modified xsi:type="dcterms:W3CDTF">2023-12-01T15:25:13Z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